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76" r:id="rId2"/>
    <p:sldId id="278" r:id="rId3"/>
    <p:sldId id="279" r:id="rId4"/>
    <p:sldId id="311" r:id="rId5"/>
    <p:sldId id="341" r:id="rId6"/>
    <p:sldId id="342" r:id="rId7"/>
    <p:sldId id="343" r:id="rId8"/>
    <p:sldId id="312" r:id="rId9"/>
    <p:sldId id="353" r:id="rId10"/>
    <p:sldId id="345" r:id="rId11"/>
    <p:sldId id="346" r:id="rId12"/>
    <p:sldId id="355" r:id="rId13"/>
    <p:sldId id="348" r:id="rId14"/>
    <p:sldId id="356" r:id="rId15"/>
    <p:sldId id="350" r:id="rId16"/>
    <p:sldId id="357" r:id="rId17"/>
    <p:sldId id="352" r:id="rId18"/>
    <p:sldId id="358" r:id="rId19"/>
    <p:sldId id="302" r:id="rId20"/>
  </p:sldIdLst>
  <p:sldSz cx="9144000" cy="6858000" type="screen4x3"/>
  <p:notesSz cx="6858000" cy="9144000"/>
  <p:embeddedFontLst>
    <p:embeddedFont>
      <p:font typeface="Cambria Math" panose="02040503050406030204" pitchFamily="18" charset="0"/>
      <p:regular r:id="rId22"/>
    </p:embeddedFont>
    <p:embeddedFont>
      <p:font typeface="Yoon 윤고딕 520_TT" panose="020B0600000101010101" charset="-127"/>
      <p:regular r:id="rId23"/>
    </p:embeddedFont>
    <p:embeddedFont>
      <p:font typeface="Helvetica" panose="020B0604020202020204" pitchFamily="34" charset="0"/>
      <p:regular r:id="rId24"/>
      <p:bold r:id="rId25"/>
      <p:italic r:id="rId26"/>
      <p:boldItalic r:id="rId27"/>
    </p:embeddedFont>
    <p:embeddedFont>
      <p:font typeface="맑은 고딕" panose="020B0503020000020004" pitchFamily="50" charset="-127"/>
      <p:regular r:id="rId28"/>
      <p:bold r:id="rId29"/>
    </p:embeddedFont>
    <p:embeddedFont>
      <p:font typeface="나눔고딕" panose="020B0600000101010101" charset="-127"/>
      <p:regular r:id="rId30"/>
      <p:bold r:id="rId31"/>
    </p:embeddedFont>
    <p:embeddedFont>
      <p:font typeface="Tahoma" panose="020B0604030504040204" pitchFamily="34" charset="0"/>
      <p:regular r:id="rId32"/>
      <p:bold r:id="rId33"/>
    </p:embeddedFont>
    <p:embeddedFont>
      <p:font typeface="Arial Unicode MS" panose="020B0604020202020204" pitchFamily="50" charset="-127"/>
      <p:regular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9B7"/>
    <a:srgbClr val="AF9061"/>
    <a:srgbClr val="272123"/>
    <a:srgbClr val="FDA800"/>
    <a:srgbClr val="F2281E"/>
    <a:srgbClr val="7AB5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86" autoAdjust="0"/>
    <p:restoredTop sz="98113" autoAdjust="0"/>
  </p:normalViewPr>
  <p:slideViewPr>
    <p:cSldViewPr>
      <p:cViewPr varScale="1">
        <p:scale>
          <a:sx n="84" d="100"/>
          <a:sy n="84" d="100"/>
        </p:scale>
        <p:origin x="811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presProps" Target="presProps.xml"/></Relationships>
</file>

<file path=ppt/media/image1.png>
</file>

<file path=ppt/media/image10.tif>
</file>

<file path=ppt/media/image11.png>
</file>

<file path=ppt/media/image2.png>
</file>

<file path=ppt/media/image3.png>
</file>

<file path=ppt/media/image4.tif>
</file>

<file path=ppt/media/image5.png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4D6B7-31A1-456F-8B72-C144F4010839}" type="datetimeFigureOut">
              <a:rPr lang="ko-KR" altLang="en-US" smtClean="0"/>
              <a:t>2016-09-21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CDD24-7714-4B5C-A870-5CEA1DAB48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30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ko-KR" altLang="en-US" dirty="0" smtClean="0"/>
              <a:t>특정인이 중심이 되는 개발 지양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en-US" altLang="ko-KR" dirty="0" smtClean="0"/>
              <a:t>Meritocracy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CDD24-7714-4B5C-A870-5CEA1DAB482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615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 smtClean="0"/>
              <a:t>300</a:t>
            </a:r>
            <a:r>
              <a:rPr lang="ko-KR" altLang="en-US" dirty="0" smtClean="0"/>
              <a:t>개가 넘는 프로젝트</a:t>
            </a:r>
            <a:endParaRPr lang="en-US" altLang="ko-KR" dirty="0" smtClean="0"/>
          </a:p>
          <a:p>
            <a:pPr marL="228600" indent="-228600">
              <a:buAutoNum type="arabicPeriod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CDD24-7714-4B5C-A870-5CEA1DAB482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191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8" t="15399" r="17944" b="19479"/>
          <a:stretch/>
        </p:blipFill>
        <p:spPr>
          <a:xfrm>
            <a:off x="179512" y="5701197"/>
            <a:ext cx="3096345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2016-09-21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vn.apache.org/repos/asf/tomcat" TargetMode="External"/><Relationship Id="rId2" Type="http://schemas.openxmlformats.org/officeDocument/2006/relationships/hyperlink" Target="http://tomcat.apach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992" y="332656"/>
            <a:ext cx="4572001" cy="304681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1520" y="836712"/>
            <a:ext cx="64807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OSS Project:</a:t>
            </a:r>
          </a:p>
          <a:p>
            <a:r>
              <a:rPr lang="en-US" altLang="ko-KR" sz="6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Apache Tomcat</a:t>
            </a:r>
            <a:endParaRPr lang="en-US" altLang="ko-KR" sz="54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44008" y="3789040"/>
            <a:ext cx="374441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도 개 걸 윷 </a:t>
            </a:r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모</a:t>
            </a:r>
            <a:endParaRPr lang="en-US" altLang="ko-KR" sz="3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김성민</a:t>
            </a:r>
            <a:r>
              <a:rPr lang="en-US" altLang="ko-KR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황성현</a:t>
            </a:r>
            <a:endParaRPr lang="en-US" altLang="ko-KR" sz="3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정성윤</a:t>
            </a:r>
            <a:r>
              <a:rPr lang="en-US" altLang="ko-KR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고다현</a:t>
            </a:r>
            <a:endParaRPr lang="en-US" altLang="ko-KR" sz="3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박주홍</a:t>
            </a:r>
            <a:r>
              <a:rPr lang="en-US" altLang="ko-KR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	</a:t>
            </a:r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고정석</a:t>
            </a:r>
            <a:endParaRPr lang="en-US" altLang="ko-KR" sz="3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3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장유원</a:t>
            </a:r>
            <a:endParaRPr lang="en-US" altLang="ko-KR" sz="30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8337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0" y="6438165"/>
            <a:ext cx="9144001" cy="441186"/>
          </a:xfrm>
          <a:prstGeom prst="rect">
            <a:avLst/>
          </a:prstGeom>
          <a:solidFill>
            <a:srgbClr val="D4A52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endParaRPr sz="1687"/>
          </a:p>
        </p:txBody>
      </p:sp>
      <p:sp>
        <p:nvSpPr>
          <p:cNvPr id="124" name="Shape 124"/>
          <p:cNvSpPr/>
          <p:nvPr/>
        </p:nvSpPr>
        <p:spPr>
          <a:xfrm>
            <a:off x="0" y="139"/>
            <a:ext cx="9144001" cy="1025991"/>
          </a:xfrm>
          <a:prstGeom prst="rect">
            <a:avLst/>
          </a:prstGeom>
          <a:solidFill>
            <a:srgbClr val="000000">
              <a:alpha val="7772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pic>
        <p:nvPicPr>
          <p:cNvPr id="125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0777" y="257427"/>
            <a:ext cx="717092" cy="511415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6"/>
          <p:cNvSpPr/>
          <p:nvPr/>
        </p:nvSpPr>
        <p:spPr>
          <a:xfrm>
            <a:off x="-3392" y="1029492"/>
            <a:ext cx="9150786" cy="5405309"/>
          </a:xfrm>
          <a:prstGeom prst="rect">
            <a:avLst/>
          </a:prstGeom>
          <a:solidFill>
            <a:srgbClr val="C3C3C4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27" name="Shape 127"/>
          <p:cNvSpPr/>
          <p:nvPr/>
        </p:nvSpPr>
        <p:spPr>
          <a:xfrm>
            <a:off x="183075" y="303942"/>
            <a:ext cx="6532237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defRPr sz="32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rPr sz="2250"/>
              <a:t>It’s Incredibly Lightweight and Open-Source</a:t>
            </a:r>
          </a:p>
        </p:txBody>
      </p:sp>
      <p:sp>
        <p:nvSpPr>
          <p:cNvPr id="128" name="Shape 128"/>
          <p:cNvSpPr/>
          <p:nvPr/>
        </p:nvSpPr>
        <p:spPr>
          <a:xfrm>
            <a:off x="175036" y="1640474"/>
            <a:ext cx="8090356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톰캣은 서버를 구동하는데 필요한 가장 기본적인 기능만 제공하기 때문에 가볍다.</a:t>
            </a:r>
          </a:p>
        </p:txBody>
      </p:sp>
      <p:sp>
        <p:nvSpPr>
          <p:cNvPr id="129" name="Shape 129"/>
          <p:cNvSpPr/>
          <p:nvPr/>
        </p:nvSpPr>
        <p:spPr>
          <a:xfrm>
            <a:off x="178593" y="2262011"/>
            <a:ext cx="7513275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빠른 로드 시간과 재배포 시간을 제공하므로 개발 싸이클이 상당히 빠르다.</a:t>
            </a:r>
          </a:p>
        </p:txBody>
      </p:sp>
      <p:sp>
        <p:nvSpPr>
          <p:cNvPr id="130" name="Shape 130"/>
          <p:cNvSpPr/>
          <p:nvPr/>
        </p:nvSpPr>
        <p:spPr>
          <a:xfrm>
            <a:off x="178593" y="2887088"/>
            <a:ext cx="9133912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하지만 기능이 풍부한 애플리케이션 서버가 필요할 경우 톰캣은 최고의 선택이 되지 못한다.</a:t>
            </a:r>
          </a:p>
        </p:txBody>
      </p:sp>
      <p:sp>
        <p:nvSpPr>
          <p:cNvPr id="131" name="Shape 131"/>
          <p:cNvSpPr/>
          <p:nvPr/>
        </p:nvSpPr>
        <p:spPr>
          <a:xfrm>
            <a:off x="178593" y="3508626"/>
            <a:ext cx="6907340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따라서 쉽고 빠르게 구동시키기 위한 애플리케이션 서버에 적합하다.</a:t>
            </a:r>
          </a:p>
        </p:txBody>
      </p:sp>
      <p:pic>
        <p:nvPicPr>
          <p:cNvPr id="132" name="image2.tif"/>
          <p:cNvPicPr>
            <a:picLocks noChangeAspect="1"/>
          </p:cNvPicPr>
          <p:nvPr/>
        </p:nvPicPr>
        <p:blipFill>
          <a:blip r:embed="rId3">
            <a:alphaModFix amt="81088"/>
            <a:extLst/>
          </a:blip>
          <a:stretch>
            <a:fillRect/>
          </a:stretch>
        </p:blipFill>
        <p:spPr>
          <a:xfrm rot="20991057">
            <a:off x="6609050" y="4564658"/>
            <a:ext cx="2278694" cy="1515512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178593" y="4140862"/>
            <a:ext cx="7287252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1758"/>
              <a:t>- 톰캣은</a:t>
            </a:r>
            <a:r>
              <a:rPr sz="1758">
                <a:sym typeface="Helvetica"/>
              </a:rPr>
              <a:t> </a:t>
            </a:r>
            <a:r>
              <a:rPr sz="1758"/>
              <a:t>오픈소스이므로</a:t>
            </a:r>
            <a:r>
              <a:rPr sz="1758">
                <a:sym typeface="Helvetica"/>
              </a:rPr>
              <a:t> </a:t>
            </a:r>
            <a:r>
              <a:rPr sz="1758"/>
              <a:t>소스</a:t>
            </a:r>
            <a:r>
              <a:rPr sz="1758">
                <a:sym typeface="Helvetica"/>
              </a:rPr>
              <a:t> </a:t>
            </a:r>
            <a:r>
              <a:rPr sz="1758"/>
              <a:t>코드를</a:t>
            </a:r>
            <a:r>
              <a:rPr sz="1758">
                <a:sym typeface="Helvetica"/>
              </a:rPr>
              <a:t> </a:t>
            </a:r>
            <a:r>
              <a:rPr sz="1758"/>
              <a:t>쉽게</a:t>
            </a:r>
            <a:r>
              <a:rPr sz="1758">
                <a:sym typeface="Helvetica"/>
              </a:rPr>
              <a:t> </a:t>
            </a:r>
            <a:r>
              <a:rPr sz="1758"/>
              <a:t>무료로</a:t>
            </a:r>
            <a:r>
              <a:rPr sz="1758">
                <a:sym typeface="Helvetica"/>
              </a:rPr>
              <a:t> </a:t>
            </a:r>
            <a:r>
              <a:rPr sz="1758"/>
              <a:t>다운로드</a:t>
            </a:r>
            <a:r>
              <a:rPr sz="1758">
                <a:sym typeface="Helvetica"/>
              </a:rPr>
              <a:t> </a:t>
            </a:r>
            <a:r>
              <a:rPr sz="1758"/>
              <a:t>받을</a:t>
            </a:r>
            <a:r>
              <a:rPr sz="1758">
                <a:sym typeface="Helvetica"/>
              </a:rPr>
              <a:t> </a:t>
            </a:r>
            <a:r>
              <a:rPr sz="1758"/>
              <a:t>수</a:t>
            </a:r>
            <a:r>
              <a:rPr sz="1758">
                <a:sym typeface="Helvetica"/>
              </a:rPr>
              <a:t> </a:t>
            </a:r>
            <a:r>
              <a:rPr sz="1758"/>
              <a:t>있다.</a:t>
            </a:r>
          </a:p>
        </p:txBody>
      </p:sp>
    </p:spTree>
    <p:extLst>
      <p:ext uri="{BB962C8B-B14F-4D97-AF65-F5344CB8AC3E}">
        <p14:creationId xmlns:p14="http://schemas.microsoft.com/office/powerpoint/2010/main" val="259636903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0" y="6438165"/>
            <a:ext cx="9144001" cy="441186"/>
          </a:xfrm>
          <a:prstGeom prst="rect">
            <a:avLst/>
          </a:prstGeom>
          <a:solidFill>
            <a:srgbClr val="D4A52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endParaRPr sz="1687"/>
          </a:p>
        </p:txBody>
      </p:sp>
      <p:sp>
        <p:nvSpPr>
          <p:cNvPr id="136" name="Shape 136"/>
          <p:cNvSpPr/>
          <p:nvPr/>
        </p:nvSpPr>
        <p:spPr>
          <a:xfrm>
            <a:off x="0" y="139"/>
            <a:ext cx="9144001" cy="1025991"/>
          </a:xfrm>
          <a:prstGeom prst="rect">
            <a:avLst/>
          </a:prstGeom>
          <a:solidFill>
            <a:srgbClr val="000000">
              <a:alpha val="7772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37" name="Shape 137"/>
          <p:cNvSpPr/>
          <p:nvPr/>
        </p:nvSpPr>
        <p:spPr>
          <a:xfrm>
            <a:off x="-3392" y="1029492"/>
            <a:ext cx="9150786" cy="5405310"/>
          </a:xfrm>
          <a:prstGeom prst="rect">
            <a:avLst/>
          </a:prstGeom>
          <a:solidFill>
            <a:srgbClr val="C3C3C4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38" name="Shape 138"/>
          <p:cNvSpPr/>
          <p:nvPr/>
        </p:nvSpPr>
        <p:spPr>
          <a:xfrm>
            <a:off x="183075" y="303942"/>
            <a:ext cx="5966378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defRPr sz="32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rPr sz="2250"/>
              <a:t>It’s Highly Flexible and Extremely Stable</a:t>
            </a:r>
          </a:p>
        </p:txBody>
      </p:sp>
      <p:sp>
        <p:nvSpPr>
          <p:cNvPr id="139" name="Shape 139"/>
          <p:cNvSpPr/>
          <p:nvPr/>
        </p:nvSpPr>
        <p:spPr>
          <a:xfrm>
            <a:off x="178594" y="1640474"/>
            <a:ext cx="8563243" cy="3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가볍고 광범위하며 내장된 사용자 정의 옵션을 갖는 특성 때문에 톰캣은 Flexible하다.</a:t>
            </a:r>
          </a:p>
        </p:txBody>
      </p:sp>
      <p:sp>
        <p:nvSpPr>
          <p:cNvPr id="140" name="Shape 140"/>
          <p:cNvSpPr/>
          <p:nvPr/>
        </p:nvSpPr>
        <p:spPr>
          <a:xfrm>
            <a:off x="178477" y="2237835"/>
            <a:ext cx="8641789" cy="721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1758"/>
              <a:t>- 톰캣에</a:t>
            </a:r>
            <a:r>
              <a:rPr sz="1758">
                <a:sym typeface="Helvetica"/>
              </a:rPr>
              <a:t> </a:t>
            </a:r>
            <a:r>
              <a:rPr sz="1758"/>
              <a:t>대해서</a:t>
            </a:r>
            <a:r>
              <a:rPr sz="1758">
                <a:sym typeface="Helvetica"/>
              </a:rPr>
              <a:t> </a:t>
            </a:r>
            <a:r>
              <a:rPr sz="1758"/>
              <a:t>지식이</a:t>
            </a:r>
            <a:r>
              <a:rPr sz="1758">
                <a:sym typeface="Helvetica"/>
              </a:rPr>
              <a:t> </a:t>
            </a:r>
            <a:r>
              <a:rPr sz="1758"/>
              <a:t>있다면</a:t>
            </a:r>
            <a:r>
              <a:rPr sz="1758">
                <a:sym typeface="Helvetica"/>
              </a:rPr>
              <a:t> </a:t>
            </a:r>
            <a:r>
              <a:rPr sz="1758"/>
              <a:t>직접</a:t>
            </a:r>
            <a:r>
              <a:rPr sz="1758">
                <a:sym typeface="Helvetica"/>
              </a:rPr>
              <a:t> </a:t>
            </a:r>
            <a:r>
              <a:rPr sz="1758"/>
              <a:t>톰캣을</a:t>
            </a:r>
            <a:r>
              <a:rPr sz="1758">
                <a:sym typeface="Helvetica"/>
              </a:rPr>
              <a:t> </a:t>
            </a:r>
            <a:r>
              <a:rPr sz="1758"/>
              <a:t>수정해서</a:t>
            </a:r>
            <a:r>
              <a:rPr sz="1758">
                <a:sym typeface="Helvetica"/>
              </a:rPr>
              <a:t> </a:t>
            </a:r>
            <a:r>
              <a:rPr sz="1758"/>
              <a:t>원하는</a:t>
            </a:r>
            <a:r>
              <a:rPr sz="1758">
                <a:sym typeface="Helvetica"/>
              </a:rPr>
              <a:t> </a:t>
            </a:r>
            <a:r>
              <a:rPr sz="1758"/>
              <a:t>대로</a:t>
            </a:r>
            <a:r>
              <a:rPr sz="1758">
                <a:sym typeface="Helvetica"/>
              </a:rPr>
              <a:t> </a:t>
            </a:r>
            <a:r>
              <a:rPr sz="1758"/>
              <a:t>애플리케이션</a:t>
            </a:r>
            <a:r>
              <a:rPr sz="1758">
                <a:sym typeface="Helvetica"/>
              </a:rPr>
              <a:t> </a:t>
            </a:r>
            <a:r>
              <a:rPr sz="1758"/>
              <a:t>서버를</a:t>
            </a:r>
            <a:r>
              <a:rPr sz="1758">
                <a:sym typeface="Helvetica"/>
              </a:rPr>
              <a:t> </a:t>
            </a:r>
            <a:br>
              <a:rPr sz="1758">
                <a:sym typeface="Helvetica"/>
              </a:rPr>
            </a:br>
            <a:r>
              <a:rPr sz="1758"/>
              <a:t> 고칠</a:t>
            </a:r>
            <a:r>
              <a:rPr sz="1758">
                <a:sym typeface="Helvetica"/>
              </a:rPr>
              <a:t> </a:t>
            </a:r>
            <a:r>
              <a:rPr sz="1758"/>
              <a:t>수 있다</a:t>
            </a:r>
            <a:r>
              <a:rPr sz="1758">
                <a:sym typeface="Helvetica"/>
              </a:rPr>
              <a:t>.</a:t>
            </a:r>
          </a:p>
        </p:txBody>
      </p:sp>
      <p:sp>
        <p:nvSpPr>
          <p:cNvPr id="141" name="Shape 141"/>
          <p:cNvSpPr/>
          <p:nvPr/>
        </p:nvSpPr>
        <p:spPr>
          <a:xfrm>
            <a:off x="178477" y="3203822"/>
            <a:ext cx="6575519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1758"/>
              <a:t>- 톰캣은</a:t>
            </a:r>
            <a:r>
              <a:rPr sz="1758">
                <a:sym typeface="Helvetica"/>
              </a:rPr>
              <a:t> </a:t>
            </a:r>
            <a:r>
              <a:rPr sz="1758"/>
              <a:t>매우</a:t>
            </a:r>
            <a:r>
              <a:rPr sz="1758">
                <a:sym typeface="Helvetica"/>
              </a:rPr>
              <a:t> </a:t>
            </a:r>
            <a:r>
              <a:rPr sz="1758"/>
              <a:t>안정적이기</a:t>
            </a:r>
            <a:r>
              <a:rPr sz="1758">
                <a:sym typeface="Helvetica"/>
              </a:rPr>
              <a:t> </a:t>
            </a:r>
            <a:r>
              <a:rPr sz="1758"/>
              <a:t>때문에</a:t>
            </a:r>
            <a:r>
              <a:rPr sz="1758">
                <a:sym typeface="Helvetica"/>
              </a:rPr>
              <a:t> </a:t>
            </a:r>
            <a:r>
              <a:rPr sz="1758"/>
              <a:t>서버의</a:t>
            </a:r>
            <a:r>
              <a:rPr sz="1758">
                <a:sym typeface="Helvetica"/>
              </a:rPr>
              <a:t> </a:t>
            </a:r>
            <a:r>
              <a:rPr sz="1758"/>
              <a:t>안정성을</a:t>
            </a:r>
            <a:r>
              <a:rPr sz="1758">
                <a:sym typeface="Helvetica"/>
              </a:rPr>
              <a:t> </a:t>
            </a:r>
            <a:r>
              <a:rPr sz="1758"/>
              <a:t>보장할</a:t>
            </a:r>
            <a:r>
              <a:rPr sz="1758">
                <a:sym typeface="Helvetica"/>
              </a:rPr>
              <a:t> </a:t>
            </a:r>
            <a:r>
              <a:rPr sz="1758"/>
              <a:t>수</a:t>
            </a:r>
            <a:r>
              <a:rPr sz="1758">
                <a:sym typeface="Helvetica"/>
              </a:rPr>
              <a:t> </a:t>
            </a:r>
            <a:r>
              <a:rPr sz="1758"/>
              <a:t>있다</a:t>
            </a:r>
            <a:r>
              <a:rPr sz="1758">
                <a:sym typeface="Helvetica"/>
              </a:rPr>
              <a:t>.</a:t>
            </a:r>
          </a:p>
        </p:txBody>
      </p:sp>
      <p:sp>
        <p:nvSpPr>
          <p:cNvPr id="142" name="Shape 142"/>
          <p:cNvSpPr/>
          <p:nvPr/>
        </p:nvSpPr>
        <p:spPr>
          <a:xfrm>
            <a:off x="178476" y="3839905"/>
            <a:ext cx="7899599" cy="383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4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687"/>
              <a:t>- 톰캣이 중단되는 오류가 있더라도 전체 Apache 서비스는 작동하는데 문제가 없다.</a:t>
            </a:r>
          </a:p>
        </p:txBody>
      </p:sp>
      <p:pic>
        <p:nvPicPr>
          <p:cNvPr id="143" name="image3.tif"/>
          <p:cNvPicPr>
            <a:picLocks noChangeAspect="1"/>
          </p:cNvPicPr>
          <p:nvPr/>
        </p:nvPicPr>
        <p:blipFill>
          <a:blip r:embed="rId2">
            <a:alphaModFix amt="60156"/>
            <a:extLst/>
          </a:blip>
          <a:stretch>
            <a:fillRect/>
          </a:stretch>
        </p:blipFill>
        <p:spPr>
          <a:xfrm rot="20741241">
            <a:off x="6497743" y="4537315"/>
            <a:ext cx="2344985" cy="15559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1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10777" y="257427"/>
            <a:ext cx="717092" cy="5114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5545639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Disadvantages</a:t>
            </a:r>
            <a:endParaRPr lang="en-US" altLang="ko-KR" sz="4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618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/>
        </p:nvSpPr>
        <p:spPr>
          <a:xfrm>
            <a:off x="0" y="6438165"/>
            <a:ext cx="9144001" cy="441186"/>
          </a:xfrm>
          <a:prstGeom prst="rect">
            <a:avLst/>
          </a:prstGeom>
          <a:solidFill>
            <a:srgbClr val="D4A52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endParaRPr sz="1687"/>
          </a:p>
        </p:txBody>
      </p:sp>
      <p:sp>
        <p:nvSpPr>
          <p:cNvPr id="151" name="Shape 151"/>
          <p:cNvSpPr/>
          <p:nvPr/>
        </p:nvSpPr>
        <p:spPr>
          <a:xfrm>
            <a:off x="0" y="139"/>
            <a:ext cx="9144001" cy="1025991"/>
          </a:xfrm>
          <a:prstGeom prst="rect">
            <a:avLst/>
          </a:prstGeom>
          <a:solidFill>
            <a:srgbClr val="000000">
              <a:alpha val="7772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pic>
        <p:nvPicPr>
          <p:cNvPr id="152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0777" y="257427"/>
            <a:ext cx="717092" cy="511415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hape 153"/>
          <p:cNvSpPr/>
          <p:nvPr/>
        </p:nvSpPr>
        <p:spPr>
          <a:xfrm>
            <a:off x="-3392" y="1029492"/>
            <a:ext cx="9150786" cy="5409779"/>
          </a:xfrm>
          <a:prstGeom prst="rect">
            <a:avLst/>
          </a:prstGeom>
          <a:solidFill>
            <a:srgbClr val="C3C3C4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54" name="Shape 154"/>
          <p:cNvSpPr/>
          <p:nvPr/>
        </p:nvSpPr>
        <p:spPr>
          <a:xfrm>
            <a:off x="183075" y="303942"/>
            <a:ext cx="4313681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defRPr sz="32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rPr sz="2250"/>
              <a:t>The disadvantages of Tomcat</a:t>
            </a:r>
          </a:p>
        </p:txBody>
      </p:sp>
      <p:sp>
        <p:nvSpPr>
          <p:cNvPr id="155" name="Shape 155"/>
          <p:cNvSpPr/>
          <p:nvPr/>
        </p:nvSpPr>
        <p:spPr>
          <a:xfrm>
            <a:off x="178593" y="1451095"/>
            <a:ext cx="8882240" cy="721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pPr>
            <a:r>
              <a:rPr sz="1758"/>
              <a:t>-  톰캣은 주로 웹 애플리케이션 서버로 사용되므로 정적 페이지를 로딩하는데 웹 서버보다</a:t>
            </a:r>
            <a:br>
              <a:rPr sz="1758"/>
            </a:br>
            <a:r>
              <a:rPr sz="1758"/>
              <a:t>수행 속도가 느리다.</a:t>
            </a:r>
          </a:p>
        </p:txBody>
      </p:sp>
      <p:sp>
        <p:nvSpPr>
          <p:cNvPr id="156" name="Shape 156"/>
          <p:cNvSpPr/>
          <p:nvPr/>
        </p:nvSpPr>
        <p:spPr>
          <a:xfrm>
            <a:off x="178594" y="2417117"/>
            <a:ext cx="14486338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 톰캣은 자바 언어만 해석이 가능하다. 따라서 자체 내장되어 있는 http 서버를 사용하더라도 php 언어로 작성된 서버 페이지는 실행이 불가능하다.</a:t>
            </a:r>
          </a:p>
        </p:txBody>
      </p:sp>
      <p:sp>
        <p:nvSpPr>
          <p:cNvPr id="157" name="Shape 157"/>
          <p:cNvSpPr/>
          <p:nvPr/>
        </p:nvSpPr>
        <p:spPr>
          <a:xfrm>
            <a:off x="178594" y="3065412"/>
            <a:ext cx="7171836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 php 서버 페이지를 호출하고 싶으면 아파치와 연동해서 사용해야 한다.</a:t>
            </a:r>
          </a:p>
        </p:txBody>
      </p:sp>
      <p:pic>
        <p:nvPicPr>
          <p:cNvPr id="158" name="image4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1274406">
            <a:off x="6828772" y="3802090"/>
            <a:ext cx="2262985" cy="226298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074337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Release History</a:t>
            </a:r>
            <a:endParaRPr lang="en-US" altLang="ko-KR" sz="4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9260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/>
        </p:nvSpPr>
        <p:spPr>
          <a:xfrm>
            <a:off x="0" y="6438165"/>
            <a:ext cx="9144001" cy="441186"/>
          </a:xfrm>
          <a:prstGeom prst="rect">
            <a:avLst/>
          </a:prstGeom>
          <a:solidFill>
            <a:srgbClr val="D4A52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endParaRPr sz="1687"/>
          </a:p>
        </p:txBody>
      </p:sp>
      <p:sp>
        <p:nvSpPr>
          <p:cNvPr id="165" name="Shape 165"/>
          <p:cNvSpPr/>
          <p:nvPr/>
        </p:nvSpPr>
        <p:spPr>
          <a:xfrm>
            <a:off x="0" y="139"/>
            <a:ext cx="9144001" cy="1025991"/>
          </a:xfrm>
          <a:prstGeom prst="rect">
            <a:avLst/>
          </a:prstGeom>
          <a:solidFill>
            <a:srgbClr val="000000">
              <a:alpha val="7772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pic>
        <p:nvPicPr>
          <p:cNvPr id="166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0777" y="257427"/>
            <a:ext cx="717092" cy="511415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Shape 167"/>
          <p:cNvSpPr/>
          <p:nvPr/>
        </p:nvSpPr>
        <p:spPr>
          <a:xfrm>
            <a:off x="-3392" y="1029492"/>
            <a:ext cx="9150786" cy="5426352"/>
          </a:xfrm>
          <a:prstGeom prst="rect">
            <a:avLst/>
          </a:prstGeom>
          <a:solidFill>
            <a:srgbClr val="C3C3C4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68" name="Shape 168"/>
          <p:cNvSpPr/>
          <p:nvPr/>
        </p:nvSpPr>
        <p:spPr>
          <a:xfrm>
            <a:off x="183075" y="303942"/>
            <a:ext cx="2486258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defRPr sz="32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rPr sz="2250"/>
              <a:t>Releases History</a:t>
            </a:r>
          </a:p>
        </p:txBody>
      </p:sp>
      <p:graphicFrame>
        <p:nvGraphicFramePr>
          <p:cNvPr id="169" name="Table 169"/>
          <p:cNvGraphicFramePr/>
          <p:nvPr/>
        </p:nvGraphicFramePr>
        <p:xfrm>
          <a:off x="184795" y="1653176"/>
          <a:ext cx="8774409" cy="4196841"/>
        </p:xfrm>
        <a:graphic>
          <a:graphicData uri="http://schemas.openxmlformats.org/drawingml/2006/table">
            <a:tbl>
              <a:tblPr/>
              <a:tblGrid>
                <a:gridCol w="1215474"/>
                <a:gridCol w="7558935"/>
              </a:tblGrid>
              <a:tr h="537427">
                <a:tc>
                  <a:txBody>
                    <a:bodyPr/>
                    <a:lstStyle/>
                    <a:p>
                      <a:pPr defTabSz="914400"/>
                      <a:r>
                        <a:rPr sz="1400" b="1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Declared stable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400" b="1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Description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</a:tr>
              <a:tr h="409447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1999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900">
                          <a:latin typeface="나눔고딕"/>
                          <a:ea typeface="나눔고딕"/>
                          <a:cs typeface="나눔고딕"/>
                          <a:sym typeface="나눔고딕"/>
                        </a:defRPr>
                      </a:pPr>
                      <a:r>
                        <a:rPr sz="1300"/>
                        <a:t> </a:t>
                      </a:r>
                      <a:r>
                        <a:rPr sz="1300" b="1"/>
                        <a:t>톰캣의 초기 릴리즈</a:t>
                      </a:r>
                      <a:r>
                        <a:rPr sz="1300"/>
                        <a:t>. Servlet 2.2, JSP 1.1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1474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2002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Servlet 2.3, JSP 1.2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14697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2003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Servlet 2.4, JSP 2.0, EL 1.1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2761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2004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 b="1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톰캣이 JDK 의 설치 없이 내부적으로 작동될 수 있도록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3139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2007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Servlet 2.5, JSP 2.1, EL 2.1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1668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2011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Servlet 3.0, JSP 2.2, EL 2.2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7090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2014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900">
                          <a:latin typeface="나눔고딕"/>
                          <a:ea typeface="나눔고딕"/>
                          <a:cs typeface="나눔고딕"/>
                          <a:sym typeface="나눔고딕"/>
                        </a:defRPr>
                      </a:pPr>
                      <a:r>
                        <a:rPr sz="1300"/>
                        <a:t> Servlet 3.1, JSP 2.3, EL 3.0 지원. </a:t>
                      </a:r>
                      <a:r>
                        <a:rPr sz="1300" b="1"/>
                        <a:t>WebSocket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11334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2016-06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sz="1900">
                          <a:latin typeface="나눔고딕"/>
                          <a:ea typeface="나눔고딕"/>
                          <a:cs typeface="나눔고딕"/>
                          <a:sym typeface="나눔고딕"/>
                        </a:defRPr>
                      </a:pPr>
                      <a:r>
                        <a:rPr sz="1300"/>
                        <a:t> </a:t>
                      </a:r>
                      <a:r>
                        <a:rPr sz="1300" b="1"/>
                        <a:t>Stable release</a:t>
                      </a:r>
                      <a:r>
                        <a:rPr sz="1300"/>
                        <a:t>, HTTP/2, OpenSSL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</a:tcPr>
                </a:tc>
              </a:tr>
              <a:tr h="407804">
                <a:tc>
                  <a:txBody>
                    <a:bodyPr/>
                    <a:lstStyle/>
                    <a:p>
                      <a:pPr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alpha</a:t>
                      </a:r>
                    </a:p>
                  </a:txBody>
                  <a:tcPr marL="35719" marR="35719" marT="35719" marB="35719" anchor="ctr" horzOverflow="overflow">
                    <a:lnL w="12700">
                      <a:solidFill>
                        <a:srgbClr val="606060"/>
                      </a:solidFill>
                      <a:miter lim="400000"/>
                    </a:lnL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/>
                      <a:r>
                        <a:rPr sz="1300">
                          <a:latin typeface="나눔고딕"/>
                          <a:ea typeface="나눔고딕"/>
                          <a:cs typeface="나눔고딕"/>
                          <a:sym typeface="나눔고딕"/>
                        </a:rPr>
                        <a:t> Servlet 4.0, JSP 2.4, EL 3.1 지원</a:t>
                      </a:r>
                    </a:p>
                  </a:txBody>
                  <a:tcPr marL="35719" marR="35719" marT="35719" marB="35719" anchor="ctr" horzOverflow="overflow">
                    <a:lnR w="12700">
                      <a:solidFill>
                        <a:srgbClr val="606060"/>
                      </a:solidFill>
                      <a:miter lim="400000"/>
                    </a:lnR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0351405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Tomcat </a:t>
            </a:r>
            <a:r>
              <a:rPr lang="en-US" altLang="ko-KR" sz="4000" dirty="0" err="1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vs</a:t>
            </a:r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4000" b="1" dirty="0" err="1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GlassFish</a:t>
            </a:r>
            <a:endParaRPr lang="en-US" altLang="ko-KR" sz="4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777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/>
        </p:nvSpPr>
        <p:spPr>
          <a:xfrm>
            <a:off x="0" y="6438165"/>
            <a:ext cx="9144001" cy="441186"/>
          </a:xfrm>
          <a:prstGeom prst="rect">
            <a:avLst/>
          </a:prstGeom>
          <a:solidFill>
            <a:srgbClr val="D4A529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 Neue"/>
              </a:defRPr>
            </a:pPr>
            <a:endParaRPr sz="1687"/>
          </a:p>
        </p:txBody>
      </p:sp>
      <p:sp>
        <p:nvSpPr>
          <p:cNvPr id="176" name="Shape 176"/>
          <p:cNvSpPr/>
          <p:nvPr/>
        </p:nvSpPr>
        <p:spPr>
          <a:xfrm>
            <a:off x="0" y="139"/>
            <a:ext cx="9144001" cy="1025991"/>
          </a:xfrm>
          <a:prstGeom prst="rect">
            <a:avLst/>
          </a:prstGeom>
          <a:solidFill>
            <a:srgbClr val="000000">
              <a:alpha val="77726"/>
            </a:srgbClr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pic>
        <p:nvPicPr>
          <p:cNvPr id="177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0777" y="257427"/>
            <a:ext cx="717092" cy="511415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hape 178"/>
          <p:cNvSpPr/>
          <p:nvPr/>
        </p:nvSpPr>
        <p:spPr>
          <a:xfrm>
            <a:off x="-3392" y="1029492"/>
            <a:ext cx="9150786" cy="5426352"/>
          </a:xfrm>
          <a:prstGeom prst="rect">
            <a:avLst/>
          </a:prstGeom>
          <a:solidFill>
            <a:srgbClr val="C3C3C4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35719" tIns="35719" rIns="35719" bIns="35719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 sz="1687"/>
          </a:p>
        </p:txBody>
      </p:sp>
      <p:sp>
        <p:nvSpPr>
          <p:cNvPr id="179" name="Shape 179"/>
          <p:cNvSpPr/>
          <p:nvPr/>
        </p:nvSpPr>
        <p:spPr>
          <a:xfrm>
            <a:off x="183076" y="303942"/>
            <a:ext cx="2994410" cy="418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 defTabSz="457200">
              <a:defRPr sz="3200" b="1">
                <a:solidFill>
                  <a:srgbClr val="FFFFFF"/>
                </a:solidFill>
                <a:latin typeface="Tahoma"/>
                <a:ea typeface="Tahoma"/>
                <a:cs typeface="Tahoma"/>
                <a:sym typeface="Tahoma"/>
              </a:defRPr>
            </a:lvl1pPr>
          </a:lstStyle>
          <a:p>
            <a:r>
              <a:rPr sz="2250"/>
              <a:t>Tomcat vs GlassFish</a:t>
            </a:r>
          </a:p>
        </p:txBody>
      </p:sp>
      <p:sp>
        <p:nvSpPr>
          <p:cNvPr id="180" name="Shape 180"/>
          <p:cNvSpPr/>
          <p:nvPr/>
        </p:nvSpPr>
        <p:spPr>
          <a:xfrm>
            <a:off x="178594" y="1613415"/>
            <a:ext cx="9471568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 톰캣은 아파치에서 제공하는 오픈소스 WAS이고 글래스피쉬는 오라클에서 제공하는 WAS이다.</a:t>
            </a:r>
          </a:p>
        </p:txBody>
      </p:sp>
      <p:sp>
        <p:nvSpPr>
          <p:cNvPr id="181" name="Shape 181"/>
          <p:cNvSpPr/>
          <p:nvPr/>
        </p:nvSpPr>
        <p:spPr>
          <a:xfrm>
            <a:off x="178594" y="2261740"/>
            <a:ext cx="8731557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 톰캣과 글래스피쉬 모두 자바로 개발됐고, 자바 웹 어플리케이션을 구동하는 수단이다.</a:t>
            </a:r>
          </a:p>
        </p:txBody>
      </p:sp>
      <p:sp>
        <p:nvSpPr>
          <p:cNvPr id="182" name="Shape 182"/>
          <p:cNvSpPr/>
          <p:nvPr/>
        </p:nvSpPr>
        <p:spPr>
          <a:xfrm>
            <a:off x="178594" y="2886818"/>
            <a:ext cx="5972790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 톰캣은 JRE만 필요하고 글래스피쉬는 Full JDK가 필요하다.</a:t>
            </a:r>
          </a:p>
        </p:txBody>
      </p:sp>
      <p:sp>
        <p:nvSpPr>
          <p:cNvPr id="183" name="Shape 183"/>
          <p:cNvSpPr/>
          <p:nvPr/>
        </p:nvSpPr>
        <p:spPr>
          <a:xfrm>
            <a:off x="178593" y="3511896"/>
            <a:ext cx="8818120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 글래스피쉬는 EJB, JMS와 같은 Java EE를 지원하지만 톰캣은 서블릿과 JSP만 지원한다.</a:t>
            </a:r>
          </a:p>
        </p:txBody>
      </p:sp>
      <p:sp>
        <p:nvSpPr>
          <p:cNvPr id="184" name="Shape 184"/>
          <p:cNvSpPr/>
          <p:nvPr/>
        </p:nvSpPr>
        <p:spPr>
          <a:xfrm>
            <a:off x="178593" y="4136975"/>
            <a:ext cx="9071394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 톰캣이 글래스피쉬에 비해 가볍기 때문에 간단한 웹 어플리케이션을 구현하는데 사용된다.</a:t>
            </a:r>
          </a:p>
        </p:txBody>
      </p:sp>
      <p:sp>
        <p:nvSpPr>
          <p:cNvPr id="185" name="Shape 185"/>
          <p:cNvSpPr/>
          <p:nvPr/>
        </p:nvSpPr>
        <p:spPr>
          <a:xfrm>
            <a:off x="178593" y="4762053"/>
            <a:ext cx="9071394" cy="39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>
              <a:lnSpc>
                <a:spcPct val="120000"/>
              </a:lnSpc>
              <a:defRPr sz="2500" b="1"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r>
              <a:rPr sz="1758"/>
              <a:t>-  톰캣이 글래스피쉬에 비해 가볍기 때문에 간단한 웹 어플리케이션을 구현하는데 사용된다.</a:t>
            </a:r>
          </a:p>
        </p:txBody>
      </p:sp>
      <p:pic>
        <p:nvPicPr>
          <p:cNvPr id="186" name="image5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0571456">
            <a:off x="7377155" y="5203205"/>
            <a:ext cx="1466253" cy="123853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68976530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340768"/>
            <a:ext cx="6537203" cy="3734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915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3075057"/>
            <a:ext cx="4824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6339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59" y="2996952"/>
            <a:ext cx="3333024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700" b="1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INDEX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3059832" y="261588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691827" y="1628800"/>
            <a:ext cx="534466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About ASF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What is Tomcat?</a:t>
            </a:r>
          </a:p>
          <a:p>
            <a:pPr lvl="1">
              <a:lnSpc>
                <a:spcPct val="150000"/>
              </a:lnSpc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- Tomcat as WAS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Pros and Cons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Release History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Tomcat </a:t>
            </a:r>
            <a:r>
              <a:rPr lang="en-US" altLang="ko-KR" sz="26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vs</a:t>
            </a:r>
            <a:r>
              <a:rPr lang="en-US" altLang="ko-KR" sz="2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600" dirty="0" err="1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GlassFish</a:t>
            </a:r>
            <a:endParaRPr lang="en-US" altLang="ko-KR" sz="2600" dirty="0" smtClean="0">
              <a:ln>
                <a:solidFill>
                  <a:schemeClr val="tx1">
                    <a:alpha val="30000"/>
                  </a:schemeClr>
                </a:solidFill>
              </a:ln>
              <a:solidFill>
                <a:srgbClr val="272123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-435778" y="6697496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700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 pitchFamily="18" charset="-127"/>
              <a:ea typeface="Yoon 윤고딕 52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5598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Apache Software Foundation</a:t>
            </a:r>
          </a:p>
        </p:txBody>
      </p:sp>
    </p:spTree>
    <p:extLst>
      <p:ext uri="{BB962C8B-B14F-4D97-AF65-F5344CB8AC3E}">
        <p14:creationId xmlns:p14="http://schemas.microsoft.com/office/powerpoint/2010/main" val="383686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About ASF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04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0" y="836712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23549" y="882386"/>
            <a:ext cx="560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01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07504" y="278092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05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99592" y="836712"/>
            <a:ext cx="3960440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043608" y="836711"/>
            <a:ext cx="367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Apache Software Foundation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1650061"/>
            <a:ext cx="6635689" cy="3241534"/>
          </a:xfrm>
          <a:prstGeom prst="rect">
            <a:avLst/>
          </a:prstGeom>
        </p:spPr>
      </p:pic>
      <p:pic>
        <p:nvPicPr>
          <p:cNvPr id="14" name="image1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72400" y="22202"/>
            <a:ext cx="717092" cy="5114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52585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About ASF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04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0" y="836712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23549" y="882386"/>
            <a:ext cx="560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01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07504" y="278092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05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99592" y="836712"/>
            <a:ext cx="3960440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043608" y="836711"/>
            <a:ext cx="367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The Apache Way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475656" y="1363129"/>
            <a:ext cx="6336704" cy="4658159"/>
            <a:chOff x="2267744" y="1661829"/>
            <a:chExt cx="5616624" cy="4287451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028" t="4070" r="9103" b="8012"/>
            <a:stretch/>
          </p:blipFill>
          <p:spPr>
            <a:xfrm>
              <a:off x="2267744" y="1661829"/>
              <a:ext cx="5616624" cy="4248472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2267744" y="5517232"/>
              <a:ext cx="1512168" cy="4320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" name="image1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72400" y="37265"/>
            <a:ext cx="717092" cy="5114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2130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About ASF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02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03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04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0" y="836712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23549" y="882386"/>
            <a:ext cx="560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01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07504" y="278092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05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899592" y="836712"/>
            <a:ext cx="3960440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043608" y="836711"/>
            <a:ext cx="3672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Their Projects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415" y="1368541"/>
            <a:ext cx="7301717" cy="4521187"/>
          </a:xfrm>
          <a:prstGeom prst="rect">
            <a:avLst/>
          </a:prstGeom>
        </p:spPr>
      </p:pic>
      <p:sp>
        <p:nvSpPr>
          <p:cNvPr id="20" name="갈매기형 수장 19"/>
          <p:cNvSpPr/>
          <p:nvPr/>
        </p:nvSpPr>
        <p:spPr>
          <a:xfrm>
            <a:off x="1151729" y="2158117"/>
            <a:ext cx="395935" cy="406787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70721" y="1788561"/>
            <a:ext cx="684076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Apache Attic</a:t>
            </a:r>
          </a:p>
        </p:txBody>
      </p:sp>
      <p:sp>
        <p:nvSpPr>
          <p:cNvPr id="25" name="갈매기형 수장 24"/>
          <p:cNvSpPr/>
          <p:nvPr/>
        </p:nvSpPr>
        <p:spPr>
          <a:xfrm>
            <a:off x="1157185" y="3076699"/>
            <a:ext cx="395935" cy="406787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76177" y="2707143"/>
            <a:ext cx="684076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Apache Labs</a:t>
            </a:r>
          </a:p>
        </p:txBody>
      </p:sp>
      <p:sp>
        <p:nvSpPr>
          <p:cNvPr id="31" name="갈매기형 수장 30"/>
          <p:cNvSpPr/>
          <p:nvPr/>
        </p:nvSpPr>
        <p:spPr>
          <a:xfrm>
            <a:off x="1172688" y="3959926"/>
            <a:ext cx="395935" cy="406787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691680" y="3590370"/>
            <a:ext cx="6840760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Incubating Projects</a:t>
            </a:r>
          </a:p>
        </p:txBody>
      </p:sp>
      <p:sp>
        <p:nvSpPr>
          <p:cNvPr id="33" name="갈매기형 수장 32"/>
          <p:cNvSpPr/>
          <p:nvPr/>
        </p:nvSpPr>
        <p:spPr>
          <a:xfrm>
            <a:off x="1188191" y="4843153"/>
            <a:ext cx="395935" cy="406787"/>
          </a:xfrm>
          <a:prstGeom prst="chevron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707183" y="4473597"/>
            <a:ext cx="68407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Top-Level Projects (TLP)</a:t>
            </a:r>
          </a:p>
        </p:txBody>
      </p:sp>
      <p:pic>
        <p:nvPicPr>
          <p:cNvPr id="22" name="image1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72400" y="22202"/>
            <a:ext cx="717092" cy="5114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502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5" grpId="0" animBg="1"/>
      <p:bldP spid="30" grpId="0"/>
      <p:bldP spid="31" grpId="0" animBg="1"/>
      <p:bldP spid="32" grpId="0"/>
      <p:bldP spid="33" grpId="0" animBg="1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What is Tomcat?</a:t>
            </a:r>
          </a:p>
        </p:txBody>
      </p:sp>
    </p:spTree>
    <p:extLst>
      <p:ext uri="{BB962C8B-B14F-4D97-AF65-F5344CB8AC3E}">
        <p14:creationId xmlns:p14="http://schemas.microsoft.com/office/powerpoint/2010/main" val="1413341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899592" y="836712"/>
            <a:ext cx="2880320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0" y="1412776"/>
            <a:ext cx="6835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02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03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04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43608" y="836711"/>
            <a:ext cx="2592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Tomcat as WAS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01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0" y="1295095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23548" y="1340768"/>
            <a:ext cx="5600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02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07504" y="2780928"/>
            <a:ext cx="4503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05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43608" y="138482"/>
            <a:ext cx="2232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n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 pitchFamily="50" charset="-127"/>
                <a:ea typeface="나눔고딕" pitchFamily="50" charset="-127"/>
              </a:rPr>
              <a:t>What is Tomcat?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8947653"/>
              </p:ext>
            </p:extLst>
          </p:nvPr>
        </p:nvGraphicFramePr>
        <p:xfrm>
          <a:off x="912513" y="1510045"/>
          <a:ext cx="5253826" cy="3998394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1667404"/>
                <a:gridCol w="3586422"/>
              </a:tblGrid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Developers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Apache Software Foundation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Initial Release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1999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Stable Release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8.5.5</a:t>
                      </a:r>
                      <a:r>
                        <a:rPr lang="en-US" altLang="ko-KR" sz="15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 (September 5, 2016)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Status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Active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Written</a:t>
                      </a:r>
                      <a:r>
                        <a:rPr lang="en-US" altLang="ko-KR" sz="15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 in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Java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OS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Cross-platform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Type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Servlet Container / HTTP Web Server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License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Apache License 2.0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40870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Website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  <a:hlinkClick r:id="rId2"/>
                        </a:rPr>
                        <a:t>http://tomcat.apache.org/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  <a:tr h="25682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</a:rPr>
                        <a:t>Repository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 Unicode MS" panose="020B0604020202020204" pitchFamily="50" charset="-127"/>
                          <a:hlinkClick r:id="rId3"/>
                        </a:rPr>
                        <a:t>http://svn.apache.org/repos/asf/tomcat</a:t>
                      </a:r>
                      <a:endParaRPr lang="ko-KR" altLang="en-US" sz="1500" dirty="0">
                        <a:latin typeface="Cambria Math" panose="02040503050406030204" pitchFamily="18" charset="0"/>
                        <a:ea typeface="Arial Unicode MS" panose="020B0604020202020204" pitchFamily="50" charset="-127"/>
                        <a:cs typeface="Arial Unicode MS" panose="020B0604020202020204" pitchFamily="50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5" name="image1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72400" y="22202"/>
            <a:ext cx="717092" cy="51141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5418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9552" y="2924944"/>
            <a:ext cx="82089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 smtClean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Advantages</a:t>
            </a:r>
            <a:endParaRPr lang="en-US" altLang="ko-KR" sz="4000" b="1" dirty="0" smtClean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4740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5275</TotalTime>
  <Words>453</Words>
  <Application>Microsoft Office PowerPoint</Application>
  <PresentationFormat>화면 슬라이드 쇼(4:3)</PresentationFormat>
  <Paragraphs>122</Paragraphs>
  <Slides>19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Cambria Math</vt:lpstr>
      <vt:lpstr>Yoon 윤고딕 520_TT</vt:lpstr>
      <vt:lpstr>Helvetica</vt:lpstr>
      <vt:lpstr>Arial</vt:lpstr>
      <vt:lpstr>맑은 고딕</vt:lpstr>
      <vt:lpstr>Helvetica Neue</vt:lpstr>
      <vt:lpstr>나눔고딕</vt:lpstr>
      <vt:lpstr>Tahoma</vt:lpstr>
      <vt:lpstr>Arial Unicode MS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황성현</cp:lastModifiedBy>
  <cp:revision>234</cp:revision>
  <dcterms:created xsi:type="dcterms:W3CDTF">2013-09-05T09:43:46Z</dcterms:created>
  <dcterms:modified xsi:type="dcterms:W3CDTF">2016-09-20T16:36:56Z</dcterms:modified>
</cp:coreProperties>
</file>

<file path=docProps/thumbnail.jpeg>
</file>